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5143500" type="screen16x9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634" y="-82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4322C4-6E21-4813-8AC9-978F41ECE4A4}" type="datetimeFigureOut">
              <a:rPr lang="it-IT" smtClean="0"/>
              <a:t>19/09/2021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695A-FACD-426F-9237-76F5467E447D}" type="slidenum">
              <a:rPr lang="it-IT" smtClean="0"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smtClean="0"/>
              <a:t>DIALETTICA SERVO-PADRONE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85786" y="785800"/>
            <a:ext cx="778674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 bisogni del padrone sono soddisfatti dal servo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42844" y="71420"/>
            <a:ext cx="1643074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ANTITESI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85786" y="1500180"/>
            <a:ext cx="7786742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ROVESCIAMENTO DIALETTICO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357158" y="2285998"/>
            <a:ext cx="2286016" cy="2246769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Il </a:t>
            </a:r>
            <a:r>
              <a:rPr lang="it-IT" sz="2800" b="1" dirty="0" smtClean="0">
                <a:solidFill>
                  <a:srgbClr val="FF0000"/>
                </a:solidFill>
              </a:rPr>
              <a:t>padrone</a:t>
            </a:r>
            <a:r>
              <a:rPr lang="it-IT" sz="2800" dirty="0" smtClean="0"/>
              <a:t> dipende dal servo: è </a:t>
            </a:r>
            <a:r>
              <a:rPr lang="it-IT" sz="2800" b="1" dirty="0" smtClean="0"/>
              <a:t>SERVO DEL SERVO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2928926" y="2285998"/>
            <a:ext cx="5929354" cy="2677656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Il </a:t>
            </a:r>
            <a:r>
              <a:rPr lang="it-IT" sz="2800" b="1" dirty="0" smtClean="0">
                <a:solidFill>
                  <a:srgbClr val="FF0000"/>
                </a:solidFill>
              </a:rPr>
              <a:t>servo</a:t>
            </a:r>
            <a:r>
              <a:rPr lang="it-IT" sz="2800" dirty="0" smtClean="0"/>
              <a:t> grazie al LAVORO acquisisce: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- Controllo di sé, </a:t>
            </a:r>
            <a:r>
              <a:rPr lang="it-IT" sz="2800" b="1" i="1" dirty="0" smtClean="0">
                <a:solidFill>
                  <a:schemeClr val="tx1"/>
                </a:solidFill>
              </a:rPr>
              <a:t>autodisciplina</a:t>
            </a:r>
            <a:r>
              <a:rPr lang="it-IT" sz="2800" dirty="0" smtClean="0">
                <a:solidFill>
                  <a:schemeClr val="tx1"/>
                </a:solidFill>
              </a:rPr>
              <a:t> (diminuisce la dipendenza dal mondo)</a:t>
            </a:r>
          </a:p>
          <a:p>
            <a:pPr algn="ctr"/>
            <a:r>
              <a:rPr lang="it-IT" sz="2800" dirty="0" smtClean="0">
                <a:solidFill>
                  <a:schemeClr val="tx1"/>
                </a:solidFill>
              </a:rPr>
              <a:t>- Dà forma alle cose e con questo </a:t>
            </a:r>
            <a:r>
              <a:rPr lang="it-IT" sz="2800" b="1" i="1" dirty="0"/>
              <a:t>forma e coltiva se stesso</a:t>
            </a:r>
            <a:r>
              <a:rPr lang="it-IT" sz="2800" dirty="0"/>
              <a:t> </a:t>
            </a:r>
            <a:r>
              <a:rPr lang="it-IT" sz="2800" dirty="0" smtClean="0"/>
              <a:t>[…], </a:t>
            </a:r>
            <a:r>
              <a:rPr lang="it-IT" sz="2800" dirty="0"/>
              <a:t>e così </a:t>
            </a:r>
            <a:r>
              <a:rPr lang="it-IT" sz="2800" i="1" dirty="0"/>
              <a:t>trova se stesso nella propria opera</a:t>
            </a:r>
            <a:r>
              <a:rPr lang="it-IT" sz="2800" dirty="0"/>
              <a:t>”</a:t>
            </a:r>
            <a:endParaRPr lang="it-IT" sz="2800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357158" y="1428742"/>
            <a:ext cx="8286808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/>
            <a:r>
              <a:rPr lang="it-IT" sz="2800" dirty="0"/>
              <a:t>Attraverso il </a:t>
            </a:r>
            <a:r>
              <a:rPr lang="it-IT" sz="2800" dirty="0" smtClean="0"/>
              <a:t>lavoro la </a:t>
            </a:r>
            <a:r>
              <a:rPr lang="it-IT" sz="2800" dirty="0"/>
              <a:t>coscienza servile, in quanto coscienza che lavora, si sbarazza della sua dipendenza e – anche storicamente – </a:t>
            </a:r>
            <a:r>
              <a:rPr lang="it-IT" sz="2800" b="1" dirty="0"/>
              <a:t>ottiene </a:t>
            </a:r>
            <a:r>
              <a:rPr lang="it-IT" sz="2800" b="1" dirty="0" smtClean="0"/>
              <a:t>L’INDIPENDENZA E IL </a:t>
            </a:r>
            <a:r>
              <a:rPr lang="it-IT" sz="2800" b="1" dirty="0" smtClean="0">
                <a:solidFill>
                  <a:srgbClr val="FF0000"/>
                </a:solidFill>
              </a:rPr>
              <a:t>RICONOSCIMENTO DELLA PROPRIA AUTOCOSCIENZA</a:t>
            </a:r>
            <a:r>
              <a:rPr lang="it-IT" sz="2800" dirty="0" smtClean="0"/>
              <a:t>. </a:t>
            </a:r>
            <a:endParaRPr lang="it-IT" sz="2800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142844" y="71420"/>
            <a:ext cx="1643074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SINTESI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42844" y="4000510"/>
            <a:ext cx="4143404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Autocoscienza riconosciuta di UNO (tesi)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857752" y="4000510"/>
            <a:ext cx="4143404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Autocoscienza riconosciuta di TUTTI (sintesi)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6" name="Freccia a destra 5"/>
          <p:cNvSpPr/>
          <p:nvPr/>
        </p:nvSpPr>
        <p:spPr>
          <a:xfrm>
            <a:off x="4429124" y="4357700"/>
            <a:ext cx="285752" cy="285752"/>
          </a:xfrm>
          <a:prstGeom prst="right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5576" y="764704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Si trova nella</a:t>
            </a:r>
            <a:r>
              <a:rPr lang="it-IT" sz="2800" dirty="0" smtClean="0"/>
              <a:t> </a:t>
            </a:r>
            <a:r>
              <a:rPr lang="it-IT" sz="2800" b="1" dirty="0" smtClean="0"/>
              <a:t>“Fenomenologia </a:t>
            </a:r>
            <a:r>
              <a:rPr lang="it-IT" sz="2800" b="1" dirty="0" smtClean="0"/>
              <a:t>dello </a:t>
            </a:r>
            <a:r>
              <a:rPr lang="it-IT" sz="2800" b="1" dirty="0" smtClean="0"/>
              <a:t>Spirito</a:t>
            </a:r>
            <a:r>
              <a:rPr lang="it-IT" sz="2800" b="1" dirty="0" smtClean="0"/>
              <a:t>”</a:t>
            </a:r>
            <a:endParaRPr lang="it-IT" sz="2800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27584" y="213285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Fenomeno = ciò che appare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899592" y="3284984"/>
            <a:ext cx="763284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I modi di </a:t>
            </a:r>
            <a:r>
              <a:rPr lang="it-IT" sz="2800" b="1" dirty="0" smtClean="0"/>
              <a:t>manifestarsi</a:t>
            </a:r>
            <a:r>
              <a:rPr lang="it-IT" sz="2800" dirty="0" smtClean="0"/>
              <a:t> dello </a:t>
            </a:r>
            <a:r>
              <a:rPr lang="it-IT" sz="2800" dirty="0" smtClean="0"/>
              <a:t>SPIRITO</a:t>
            </a:r>
            <a:endParaRPr lang="it-IT" sz="2800" dirty="0" smtClean="0"/>
          </a:p>
          <a:p>
            <a:r>
              <a:rPr lang="it-IT" i="1" dirty="0" smtClean="0"/>
              <a:t>                                   dove?</a:t>
            </a:r>
          </a:p>
          <a:p>
            <a:r>
              <a:rPr lang="it-IT" sz="2800" dirty="0" smtClean="0"/>
              <a:t>       nella </a:t>
            </a:r>
            <a:r>
              <a:rPr lang="it-IT" sz="2800" b="1" dirty="0" smtClean="0"/>
              <a:t>coscienza</a:t>
            </a:r>
            <a:r>
              <a:rPr lang="it-IT" sz="2800" dirty="0" smtClean="0"/>
              <a:t> umana</a:t>
            </a:r>
            <a:endParaRPr lang="it-IT" sz="2800" dirty="0"/>
          </a:p>
        </p:txBody>
      </p:sp>
      <p:cxnSp>
        <p:nvCxnSpPr>
          <p:cNvPr id="8" name="Connettore 2 7"/>
          <p:cNvCxnSpPr/>
          <p:nvPr/>
        </p:nvCxnSpPr>
        <p:spPr>
          <a:xfrm>
            <a:off x="3491880" y="270892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7584" y="620688"/>
            <a:ext cx="76328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E’ il </a:t>
            </a:r>
            <a:r>
              <a:rPr lang="it-IT" sz="2800" dirty="0" smtClean="0"/>
              <a:t>viaggio, “l’odissea della coscienza umana”</a:t>
            </a:r>
          </a:p>
          <a:p>
            <a:pPr algn="ctr"/>
            <a:r>
              <a:rPr lang="it-IT" sz="2800" dirty="0" smtClean="0"/>
              <a:t>verso</a:t>
            </a:r>
          </a:p>
          <a:p>
            <a:pPr algn="ctr"/>
            <a:r>
              <a:rPr lang="it-IT" sz="2800" dirty="0" smtClean="0"/>
              <a:t>il </a:t>
            </a:r>
            <a:r>
              <a:rPr lang="it-IT" sz="2800" b="1" dirty="0" smtClean="0"/>
              <a:t>SAPERE ASSOLUTO</a:t>
            </a:r>
            <a:endParaRPr lang="it-IT" sz="2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899592" y="2852936"/>
            <a:ext cx="76328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u="sng" dirty="0" smtClean="0"/>
              <a:t>LA STORIA DELLO SPIRITO</a:t>
            </a:r>
            <a:endParaRPr lang="it-IT" sz="2800" u="sng" dirty="0"/>
          </a:p>
        </p:txBody>
      </p:sp>
      <p:cxnSp>
        <p:nvCxnSpPr>
          <p:cNvPr id="4" name="Connettore 2 3"/>
          <p:cNvCxnSpPr/>
          <p:nvPr/>
        </p:nvCxnSpPr>
        <p:spPr>
          <a:xfrm>
            <a:off x="3923928" y="3356992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" name="CasellaDiTesto 4"/>
          <p:cNvSpPr txBox="1"/>
          <p:nvPr/>
        </p:nvSpPr>
        <p:spPr>
          <a:xfrm>
            <a:off x="971600" y="4005064"/>
            <a:ext cx="763284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dirty="0" smtClean="0"/>
              <a:t>La realtà, l’Assoluto, è un organismo in </a:t>
            </a:r>
            <a:r>
              <a:rPr lang="it-IT" sz="2800" b="1" dirty="0" smtClean="0"/>
              <a:t>divenire</a:t>
            </a:r>
            <a:r>
              <a:rPr lang="it-IT" sz="2800" dirty="0" smtClean="0"/>
              <a:t> che si produce in un movimento dialettico</a:t>
            </a:r>
            <a:endParaRPr lang="it-IT" sz="28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995936" y="2348880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i="1" dirty="0" smtClean="0"/>
              <a:t>ossia</a:t>
            </a:r>
            <a:endParaRPr lang="it-IT" i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uppo 11"/>
          <p:cNvGrpSpPr/>
          <p:nvPr/>
        </p:nvGrpSpPr>
        <p:grpSpPr>
          <a:xfrm>
            <a:off x="534804" y="142858"/>
            <a:ext cx="8609196" cy="4486477"/>
            <a:chOff x="608013" y="63679"/>
            <a:chExt cx="9411798" cy="5843339"/>
          </a:xfrm>
        </p:grpSpPr>
        <p:pic>
          <p:nvPicPr>
            <p:cNvPr id="2" name="Picture 4" descr="Risultati immagini per spiral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08013" y="1087155"/>
              <a:ext cx="3887361" cy="4266276"/>
            </a:xfrm>
            <a:prstGeom prst="rect">
              <a:avLst/>
            </a:prstGeom>
            <a:noFill/>
          </p:spPr>
        </p:pic>
        <p:sp>
          <p:nvSpPr>
            <p:cNvPr id="3" name="CasellaDiTesto 2"/>
            <p:cNvSpPr txBox="1"/>
            <p:nvPr/>
          </p:nvSpPr>
          <p:spPr>
            <a:xfrm>
              <a:off x="5568266" y="63679"/>
              <a:ext cx="4303280" cy="300643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it-IT" sz="2400" dirty="0" smtClean="0"/>
            </a:p>
            <a:p>
              <a:pPr algn="ctr"/>
              <a:r>
                <a:rPr lang="it-IT" sz="2400" dirty="0" smtClean="0"/>
                <a:t>La coscienza umana percorre questa strada, inglobando sempre più conoscenza, fino ad arrivare al SAPERE ASSOLUTO</a:t>
              </a:r>
              <a:endParaRPr lang="it-IT" sz="2400" dirty="0"/>
            </a:p>
          </p:txBody>
        </p:sp>
        <p:sp>
          <p:nvSpPr>
            <p:cNvPr id="4" name="CasellaDiTesto 3"/>
            <p:cNvSpPr txBox="1"/>
            <p:nvPr/>
          </p:nvSpPr>
          <p:spPr>
            <a:xfrm>
              <a:off x="608013" y="435852"/>
              <a:ext cx="3816424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it-IT" sz="2800" b="1" dirty="0" smtClean="0">
                  <a:solidFill>
                    <a:srgbClr val="FF0000"/>
                  </a:solidFill>
                </a:rPr>
                <a:t>ASSOLUTO</a:t>
              </a:r>
              <a:endParaRPr lang="it-IT" sz="2800" b="1" dirty="0">
                <a:solidFill>
                  <a:srgbClr val="FF0000"/>
                </a:solidFill>
              </a:endParaRPr>
            </a:p>
          </p:txBody>
        </p:sp>
        <p:sp>
          <p:nvSpPr>
            <p:cNvPr id="5" name="Ovale 4"/>
            <p:cNvSpPr/>
            <p:nvPr/>
          </p:nvSpPr>
          <p:spPr>
            <a:xfrm>
              <a:off x="3707904" y="3861048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6" name="Ovale 5"/>
            <p:cNvSpPr/>
            <p:nvPr/>
          </p:nvSpPr>
          <p:spPr>
            <a:xfrm>
              <a:off x="2678645" y="3041063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7" name="Ovale 6"/>
            <p:cNvSpPr/>
            <p:nvPr/>
          </p:nvSpPr>
          <p:spPr>
            <a:xfrm>
              <a:off x="1403648" y="3861048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8" name="Ovale 7"/>
            <p:cNvSpPr/>
            <p:nvPr/>
          </p:nvSpPr>
          <p:spPr>
            <a:xfrm>
              <a:off x="4162504" y="2389761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9" name="Ovale 8"/>
            <p:cNvSpPr/>
            <p:nvPr/>
          </p:nvSpPr>
          <p:spPr>
            <a:xfrm>
              <a:off x="2912938" y="4994972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0" name="Ovale 9"/>
            <p:cNvSpPr/>
            <p:nvPr/>
          </p:nvSpPr>
          <p:spPr>
            <a:xfrm>
              <a:off x="1835696" y="1844824"/>
              <a:ext cx="288032" cy="288032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/>
            </a:p>
          </p:txBody>
        </p:sp>
        <p:sp>
          <p:nvSpPr>
            <p:cNvPr id="11" name="CasellaDiTesto 10"/>
            <p:cNvSpPr txBox="1"/>
            <p:nvPr/>
          </p:nvSpPr>
          <p:spPr>
            <a:xfrm>
              <a:off x="4665053" y="4343669"/>
              <a:ext cx="5354758" cy="156334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it-IT" sz="2400" dirty="0" smtClean="0"/>
                <a:t>Come per un singolo uomo, la storia dello spirito è </a:t>
              </a:r>
              <a:r>
                <a:rPr lang="it-IT" sz="2400" b="1" dirty="0" smtClean="0"/>
                <a:t>narrata per tappe </a:t>
              </a:r>
              <a:r>
                <a:rPr lang="it-IT" sz="2400" dirty="0" smtClean="0"/>
                <a:t>fondamentali (</a:t>
              </a:r>
              <a:r>
                <a:rPr lang="it-IT" sz="2400" b="1" dirty="0" smtClean="0"/>
                <a:t>figure</a:t>
              </a:r>
              <a:r>
                <a:rPr lang="it-IT" sz="2400" dirty="0" smtClean="0"/>
                <a:t>)</a:t>
              </a:r>
              <a:endParaRPr lang="it-IT" sz="2400" dirty="0"/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71472" y="1285866"/>
            <a:ext cx="792961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Nel corso della storia umana la coscienza diventa </a:t>
            </a:r>
            <a:r>
              <a:rPr lang="it-IT" sz="2800" b="1" dirty="0" smtClean="0">
                <a:solidFill>
                  <a:srgbClr val="FF0000"/>
                </a:solidFill>
              </a:rPr>
              <a:t>AUTO-coscienza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57158" y="357172"/>
            <a:ext cx="8501122" cy="523220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Una di queste “figure” è la DIALETTICA SERVO-PADRONE</a:t>
            </a:r>
            <a:endParaRPr lang="it-IT" sz="2800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642910" y="2857502"/>
            <a:ext cx="792961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Per </a:t>
            </a:r>
            <a:r>
              <a:rPr lang="it-IT" sz="2800" dirty="0" err="1" smtClean="0"/>
              <a:t>Hegel</a:t>
            </a:r>
            <a:r>
              <a:rPr lang="it-IT" sz="2800" dirty="0" smtClean="0"/>
              <a:t> in questo processo gli “</a:t>
            </a:r>
            <a:r>
              <a:rPr lang="it-IT" sz="2800" b="1" dirty="0" smtClean="0"/>
              <a:t>altri</a:t>
            </a:r>
            <a:r>
              <a:rPr lang="it-IT" sz="2800" dirty="0" smtClean="0"/>
              <a:t>” sono necessari: solo grazie al </a:t>
            </a:r>
            <a:r>
              <a:rPr lang="it-IT" sz="2800" b="1" dirty="0" smtClean="0"/>
              <a:t>RICONOSCIMENTO</a:t>
            </a:r>
            <a:r>
              <a:rPr lang="it-IT" sz="2800" dirty="0" smtClean="0"/>
              <a:t> dell’altro io divento e sono veramente </a:t>
            </a:r>
            <a:r>
              <a:rPr lang="it-IT" sz="2800" b="1" dirty="0" smtClean="0"/>
              <a:t>SOGGETTO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472" y="214296"/>
            <a:ext cx="6072230" cy="4554172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2000232" y="3071816"/>
            <a:ext cx="6929486" cy="181588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Primo manifestarsi dell’autocoscienza:</a:t>
            </a:r>
          </a:p>
          <a:p>
            <a:pPr algn="ctr"/>
            <a:r>
              <a:rPr lang="it-IT" sz="2800" b="1" dirty="0" smtClean="0">
                <a:solidFill>
                  <a:srgbClr val="FF0000"/>
                </a:solidFill>
              </a:rPr>
              <a:t>DESIDERIO </a:t>
            </a:r>
            <a:r>
              <a:rPr lang="it-IT" sz="2800" b="1" dirty="0" err="1" smtClean="0">
                <a:solidFill>
                  <a:srgbClr val="FF0000"/>
                </a:solidFill>
              </a:rPr>
              <a:t>DI</a:t>
            </a:r>
            <a:r>
              <a:rPr lang="it-IT" sz="2800" b="1" dirty="0" smtClean="0">
                <a:solidFill>
                  <a:srgbClr val="FF0000"/>
                </a:solidFill>
              </a:rPr>
              <a:t> CONSUMARE E SERVIRSI DEL MONDO A PROPRIO PIACIMENTO (LIBERTÀ ASSOLUTA)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571472" y="214296"/>
            <a:ext cx="7929618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Questo riconoscimento passa attraverso la LOTTA, il </a:t>
            </a:r>
            <a:r>
              <a:rPr lang="it-IT" sz="2800" b="1" dirty="0" smtClean="0"/>
              <a:t>CONFLITTO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 r="31901"/>
          <a:stretch>
            <a:fillRect/>
          </a:stretch>
        </p:blipFill>
        <p:spPr bwMode="auto">
          <a:xfrm>
            <a:off x="214282" y="245338"/>
            <a:ext cx="5929354" cy="4898162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428596" y="214296"/>
            <a:ext cx="7715304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Ma nel mondo non ci sono solo </a:t>
            </a:r>
            <a:r>
              <a:rPr lang="it-IT" sz="2800" b="1" dirty="0" smtClean="0"/>
              <a:t>OGGETTI</a:t>
            </a:r>
            <a:r>
              <a:rPr lang="it-IT" sz="2800" dirty="0"/>
              <a:t> </a:t>
            </a:r>
            <a:r>
              <a:rPr lang="it-IT" sz="2800" dirty="0" smtClean="0"/>
              <a:t>(passivi)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3786182" y="1071552"/>
            <a:ext cx="471490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Ci sono anche altri </a:t>
            </a:r>
            <a:r>
              <a:rPr lang="it-IT" sz="2800" b="1" dirty="0" smtClean="0"/>
              <a:t>SOGGETTI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1857356" y="3429006"/>
            <a:ext cx="685804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Nasce così il </a:t>
            </a:r>
            <a:r>
              <a:rPr lang="it-IT" sz="2800" b="1" dirty="0" smtClean="0"/>
              <a:t>conflitto</a:t>
            </a:r>
            <a:r>
              <a:rPr lang="it-IT" sz="2800" dirty="0" smtClean="0"/>
              <a:t> tra due autocoscienze (collocato nell’età classica, basata sull’economia servile)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42844" y="71420"/>
            <a:ext cx="1643074" cy="523220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TESI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1714480" y="714362"/>
            <a:ext cx="6143668" cy="523220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Due soggetti lottano per la piena </a:t>
            </a:r>
            <a:r>
              <a:rPr lang="it-IT" sz="2800" b="1" dirty="0" smtClean="0"/>
              <a:t>libertà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285720" y="1500180"/>
            <a:ext cx="3857652" cy="138499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UNO è disposto a </a:t>
            </a:r>
            <a:r>
              <a:rPr lang="it-IT" sz="2800" b="1" dirty="0" smtClean="0"/>
              <a:t>rischiare</a:t>
            </a:r>
            <a:r>
              <a:rPr lang="it-IT" sz="2800" dirty="0" smtClean="0"/>
              <a:t> tutto, anche la vita, pur di riuscirci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4500562" y="1500180"/>
            <a:ext cx="3857652" cy="181588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L’ALTRO ha </a:t>
            </a:r>
            <a:r>
              <a:rPr lang="it-IT" sz="2800" b="1" dirty="0" smtClean="0"/>
              <a:t>paura</a:t>
            </a:r>
            <a:r>
              <a:rPr lang="it-IT" sz="2800" dirty="0" smtClean="0"/>
              <a:t> di perdere la propria vita: a un certo punto si </a:t>
            </a:r>
            <a:r>
              <a:rPr lang="it-IT" sz="2800" b="1" dirty="0" smtClean="0"/>
              <a:t>ARRENDE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6" name="CasellaDiTesto 5"/>
          <p:cNvSpPr txBox="1"/>
          <p:nvPr/>
        </p:nvSpPr>
        <p:spPr>
          <a:xfrm>
            <a:off x="1928794" y="3929072"/>
            <a:ext cx="6786610" cy="95410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Si riconosce come </a:t>
            </a:r>
            <a:r>
              <a:rPr lang="it-IT" sz="2800" b="1" dirty="0" smtClean="0"/>
              <a:t>SERVO</a:t>
            </a:r>
            <a:r>
              <a:rPr lang="it-IT" sz="2800" dirty="0" smtClean="0"/>
              <a:t>, riconoscendo l’altro come </a:t>
            </a:r>
            <a:r>
              <a:rPr lang="it-IT" sz="2800" b="1" dirty="0" smtClean="0"/>
              <a:t>PADRONE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7" name="Freccia in giù 6"/>
          <p:cNvSpPr/>
          <p:nvPr/>
        </p:nvSpPr>
        <p:spPr>
          <a:xfrm>
            <a:off x="6143636" y="3429006"/>
            <a:ext cx="214314" cy="357190"/>
          </a:xfrm>
          <a:prstGeom prst="downArrow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 descr="Visualizza immagine di origine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39695"/>
            <a:ext cx="5938816" cy="5103805"/>
          </a:xfrm>
          <a:prstGeom prst="rect">
            <a:avLst/>
          </a:prstGeom>
          <a:noFill/>
        </p:spPr>
      </p:pic>
      <p:sp>
        <p:nvSpPr>
          <p:cNvPr id="2" name="CasellaDiTesto 1"/>
          <p:cNvSpPr txBox="1"/>
          <p:nvPr/>
        </p:nvSpPr>
        <p:spPr>
          <a:xfrm>
            <a:off x="2714612" y="785800"/>
            <a:ext cx="614366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Il padrone adesso è convinto di essere un dio in terra, di avere conquistato la </a:t>
            </a:r>
            <a:r>
              <a:rPr lang="it-IT" sz="2800" b="1" dirty="0" smtClean="0"/>
              <a:t>LIBERTÀ ASSOLUTA</a:t>
            </a:r>
            <a:endParaRPr lang="it-IT" sz="2800" b="1" dirty="0">
              <a:solidFill>
                <a:srgbClr val="FF0000"/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786050" y="2928940"/>
            <a:ext cx="6143668" cy="138499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it-IT" sz="2800" dirty="0" smtClean="0"/>
              <a:t>Ma non è proprio </a:t>
            </a:r>
            <a:r>
              <a:rPr lang="it-IT" sz="2800" dirty="0" err="1" smtClean="0"/>
              <a:t>così…</a:t>
            </a:r>
            <a:r>
              <a:rPr lang="it-IT" sz="2800" dirty="0" smtClean="0"/>
              <a:t> E’ pur sempre </a:t>
            </a:r>
            <a:r>
              <a:rPr lang="it-IT" sz="2800" b="1" dirty="0" smtClean="0"/>
              <a:t>mortale</a:t>
            </a:r>
            <a:r>
              <a:rPr lang="it-IT" sz="2800" dirty="0" smtClean="0"/>
              <a:t>, ed è soggetto ai propri </a:t>
            </a:r>
            <a:r>
              <a:rPr lang="it-IT" sz="2800" b="1" dirty="0" smtClean="0"/>
              <a:t>BISOGNI MATERIALI</a:t>
            </a:r>
            <a:endParaRPr lang="it-IT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397</Words>
  <Application>Microsoft Office PowerPoint</Application>
  <PresentationFormat>Presentazione su schermo (16:9)</PresentationFormat>
  <Paragraphs>43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2" baseType="lpstr">
      <vt:lpstr>Tema di Office</vt:lpstr>
      <vt:lpstr>DIALETTICA SERVO-PADRONE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DIALETTICA SERVO-PADRONE</dc:title>
  <dc:creator>simone.dell@libero.it</dc:creator>
  <cp:lastModifiedBy>simone.dell@libero.it</cp:lastModifiedBy>
  <cp:revision>3</cp:revision>
  <dcterms:created xsi:type="dcterms:W3CDTF">2021-09-19T08:42:26Z</dcterms:created>
  <dcterms:modified xsi:type="dcterms:W3CDTF">2021-09-19T09:39:28Z</dcterms:modified>
</cp:coreProperties>
</file>